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8"/>
            <p14:sldId id="259"/>
            <p14:sldId id="260"/>
            <p14:sldId id="261"/>
            <p14:sldId id="266"/>
            <p14:sldId id="265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75"/>
    <p:restoredTop sz="96868" autoAdjust="0"/>
  </p:normalViewPr>
  <p:slideViewPr>
    <p:cSldViewPr snapToGrid="0" snapToObjects="1">
      <p:cViewPr>
        <p:scale>
          <a:sx n="128" d="100"/>
          <a:sy n="128" d="100"/>
        </p:scale>
        <p:origin x="1104" y="6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DD1E2-08AA-CA42-8F91-0BDDB7B63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60" t="257" r="431" b="257"/>
          <a:stretch/>
        </p:blipFill>
        <p:spPr>
          <a:xfrm>
            <a:off x="8464412" y="76328"/>
            <a:ext cx="605748" cy="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03090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rep03399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herme-pereira/vcf2sm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SuperMASSA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13,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49688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F38CA-4F70-484E-8C9E-FD02B64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378" y="2373381"/>
            <a:ext cx="5305700" cy="3255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089CC-7F60-6042-B9DB-0856F87F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2172046"/>
            <a:ext cx="3039797" cy="36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34" y="563415"/>
            <a:ext cx="78867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34" y="2173369"/>
            <a:ext cx="6560161" cy="3262808"/>
          </a:xfrm>
        </p:spPr>
        <p:txBody>
          <a:bodyPr>
            <a:noAutofit/>
          </a:bodyPr>
          <a:lstStyle/>
          <a:p>
            <a:r>
              <a:rPr lang="en-US" sz="2800" dirty="0"/>
              <a:t>Introduction to the model</a:t>
            </a:r>
          </a:p>
          <a:p>
            <a:endParaRPr lang="en-US" sz="2800" dirty="0"/>
          </a:p>
          <a:p>
            <a:r>
              <a:rPr lang="en-US" sz="2800" dirty="0"/>
              <a:t>Ploidy estimation in a sugarcane biparental population</a:t>
            </a:r>
          </a:p>
          <a:p>
            <a:endParaRPr lang="en-US" sz="2800" dirty="0"/>
          </a:p>
          <a:p>
            <a:r>
              <a:rPr lang="en-US" sz="2800" dirty="0"/>
              <a:t>Genotype calling in a sweetpotato biparental population using VCF2SM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8ECA6-98E2-2D4B-8264-DCDAECDB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29" b="26455"/>
          <a:stretch/>
        </p:blipFill>
        <p:spPr>
          <a:xfrm>
            <a:off x="6920699" y="927809"/>
            <a:ext cx="1854573" cy="163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2B8A8-30A3-B746-AFFC-3DF8A522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56" y="4775444"/>
            <a:ext cx="2457610" cy="15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4727C-4966-C642-AF01-72661965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510" y="2756007"/>
            <a:ext cx="820950" cy="18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093D-9B15-3A44-AA9F-808491A4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75" y="384791"/>
            <a:ext cx="7886700" cy="1325563"/>
          </a:xfrm>
        </p:spPr>
        <p:txBody>
          <a:bodyPr/>
          <a:lstStyle/>
          <a:p>
            <a:r>
              <a:rPr lang="en-US"/>
              <a:t>SuperMASSA’s probabilistic graphical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217D-8209-6644-94DC-709CF114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13" y="1565649"/>
            <a:ext cx="8179174" cy="4647584"/>
          </a:xfrm>
        </p:spPr>
        <p:txBody>
          <a:bodyPr>
            <a:normAutofit/>
          </a:bodyPr>
          <a:lstStyle/>
          <a:p>
            <a:r>
              <a:rPr lang="en-US" sz="2000" dirty="0"/>
              <a:t>SuperMASSA is a software developed to infer ploidy levels and perform genotype calling using dosage-based molecular markers</a:t>
            </a:r>
          </a:p>
          <a:p>
            <a:r>
              <a:rPr lang="en-US" sz="2000" dirty="0"/>
              <a:t>It uses the ratio between the abundance of two allelic variants in probabilistic graphical model to compute the maximum a posteriori configuration of the network</a:t>
            </a:r>
          </a:p>
          <a:p>
            <a:r>
              <a:rPr lang="en-US" sz="2000" dirty="0"/>
              <a:t>Two sets of information</a:t>
            </a:r>
          </a:p>
          <a:p>
            <a:pPr lvl="1"/>
            <a:r>
              <a:rPr lang="en-US" sz="2000" dirty="0"/>
              <a:t>Observations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dirty="0"/>
              <a:t>: offspring’s observed data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baseline="-25000" dirty="0">
                <a:latin typeface="cmti10" panose="020B0500000000000000" pitchFamily="34" charset="0"/>
              </a:rPr>
              <a:t>1</a:t>
            </a:r>
            <a:r>
              <a:rPr lang="en-US" sz="2000" baseline="-25000" dirty="0"/>
              <a:t> </a:t>
            </a:r>
            <a:r>
              <a:rPr lang="en-US" sz="2000" dirty="0"/>
              <a:t>and </a:t>
            </a:r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baseline="-25000" dirty="0">
                <a:latin typeface="cmti10" panose="020B0500000000000000" pitchFamily="34" charset="0"/>
              </a:rPr>
              <a:t>2</a:t>
            </a:r>
            <a:r>
              <a:rPr lang="en-US" sz="2000" baseline="-25000" dirty="0"/>
              <a:t> </a:t>
            </a:r>
            <a:r>
              <a:rPr lang="en-US" sz="2000" dirty="0"/>
              <a:t>: parental observed data (if available)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C</a:t>
            </a:r>
            <a:r>
              <a:rPr lang="en-US" sz="2000" dirty="0"/>
              <a:t>: observed distribution of the genotypes </a:t>
            </a:r>
          </a:p>
          <a:p>
            <a:pPr lvl="1"/>
            <a:r>
              <a:rPr lang="en-US" sz="2000" dirty="0"/>
              <a:t>Theory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P</a:t>
            </a:r>
            <a:r>
              <a:rPr lang="en-US" sz="2000" dirty="0"/>
              <a:t>: ploidy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G</a:t>
            </a:r>
            <a:r>
              <a:rPr lang="en-US" sz="2000" dirty="0"/>
              <a:t>: genotype of all individuals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T</a:t>
            </a:r>
            <a:r>
              <a:rPr lang="en-US" sz="2000" dirty="0"/>
              <a:t>: expected segregation</a:t>
            </a:r>
          </a:p>
        </p:txBody>
      </p:sp>
    </p:spTree>
    <p:extLst>
      <p:ext uri="{BB962C8B-B14F-4D97-AF65-F5344CB8AC3E}">
        <p14:creationId xmlns:p14="http://schemas.microsoft.com/office/powerpoint/2010/main" val="361079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DD591-DF9F-6446-8139-7D4254F4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1" y="1690689"/>
            <a:ext cx="7928315" cy="44360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28D7DE-257B-2247-B12F-D59751A03919}"/>
              </a:ext>
            </a:extLst>
          </p:cNvPr>
          <p:cNvSpPr/>
          <p:nvPr/>
        </p:nvSpPr>
        <p:spPr>
          <a:xfrm>
            <a:off x="628650" y="6308208"/>
            <a:ext cx="464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https://doi.org/10.1371/journal.pone.0030906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50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AEB62-9246-534C-94B7-EEDC75F5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81" y="1403173"/>
            <a:ext cx="6068638" cy="4233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1CD8D-4E98-A842-B3E8-7B10CE7C33B4}"/>
              </a:ext>
            </a:extLst>
          </p:cNvPr>
          <p:cNvSpPr txBox="1"/>
          <p:nvPr/>
        </p:nvSpPr>
        <p:spPr>
          <a:xfrm>
            <a:off x="1371599" y="5735586"/>
            <a:ext cx="667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Maximum a posteriori configuration</a:t>
            </a:r>
            <a:r>
              <a:rPr lang="en-US" dirty="0"/>
              <a:t>: It is the configuration (set of assignments) that maximizes the joint probability of the network, given the evidences (observed data)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D1EA07-ABA3-0C4D-B633-450B7F4C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52835-5E4A-C34B-89BF-7C74CB12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B41FB-ED38-EB4C-A32D-C97D7FB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11574E-75A9-0C4B-ADD0-60E1DFBC0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AF17D-7DC9-A14E-96C9-D7CF419FD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F8B958-C12A-094B-8E31-4478B2A29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F6656A-B290-5649-9546-C8D992DCD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52F5D4-11C6-CC44-9B80-12812892D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42946-6430-FD49-A503-BC43F0C256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26C89-115A-9148-8A73-26CF2B857F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E87A18-5F1B-0246-879C-07F15716A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A6B340-5D66-4A45-AE90-FF1952B9A7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A875D9-50BA-DC42-B5AB-040E4EB756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BBF1E8-1A50-1043-A085-18C1BA71F4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BDA3B3-FEED-934B-8571-0D4B688C01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</a:t>
            </a:r>
          </a:p>
        </p:txBody>
      </p:sp>
    </p:spTree>
    <p:extLst>
      <p:ext uri="{BB962C8B-B14F-4D97-AF65-F5344CB8AC3E}">
        <p14:creationId xmlns:p14="http://schemas.microsoft.com/office/powerpoint/2010/main" val="6403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DF68-1EB6-E446-8B8D-28672FD5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(naïve)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1E6D-D04D-CB42-A1FA-95E0E9A65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1704"/>
          </a:xfrm>
        </p:spPr>
        <p:txBody>
          <a:bodyPr/>
          <a:lstStyle/>
          <a:p>
            <a:r>
              <a:rPr lang="en-US" dirty="0"/>
              <a:t>Posterior estimates that individuals are assigned to the correct genotype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EC4B4-FEF6-BD41-9FEB-A8D7D908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14AD8-A2F2-1E48-B489-E07FCD41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D7802-F81A-354D-89DF-0BC49DD3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70" y="500062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Ploidy level estimation</a:t>
            </a:r>
            <a:r>
              <a:rPr lang="en-US" sz="3600" dirty="0"/>
              <a:t> in a sugarcane biparental population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AFE1F-E32E-604C-94B0-6E77872DC175}"/>
              </a:ext>
            </a:extLst>
          </p:cNvPr>
          <p:cNvSpPr/>
          <p:nvPr/>
        </p:nvSpPr>
        <p:spPr>
          <a:xfrm>
            <a:off x="168584" y="2016702"/>
            <a:ext cx="8399161" cy="87467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 ../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--inference f1 --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ploidy_range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2:12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--file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/SugSNP_382.pro --f1_parent_data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/SugSNP_382.par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draw_genotype_histogram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save_figures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"SugSNP_382" &gt; SugSNP_382.html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84329-FB2D-2F44-B705-2A718DE8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3576" y="1825625"/>
            <a:ext cx="430129" cy="52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37FC5-F676-754F-9F3C-EB6B648050F3}"/>
              </a:ext>
            </a:extLst>
          </p:cNvPr>
          <p:cNvSpPr/>
          <p:nvPr/>
        </p:nvSpPr>
        <p:spPr>
          <a:xfrm>
            <a:off x="156727" y="3131498"/>
            <a:ext cx="29437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(G = g*, parameter* | D) =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'ploidy':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'parameter': ((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8), 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7))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Predicted genotypes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101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102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103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104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105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106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107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109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 (0, 8) ...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58ED9-9CC9-C24C-B2D0-E3539D2F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2070" y="3434969"/>
            <a:ext cx="3039888" cy="2472328"/>
          </a:xfrm>
          <a:prstGeom prst="rect">
            <a:avLst/>
          </a:prstGeom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794D793C-7108-D148-9F37-59504C23C21A}"/>
              </a:ext>
            </a:extLst>
          </p:cNvPr>
          <p:cNvSpPr/>
          <p:nvPr/>
        </p:nvSpPr>
        <p:spPr>
          <a:xfrm rot="5694434">
            <a:off x="6465385" y="4594437"/>
            <a:ext cx="163267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AE5905D-F2B1-CF40-84A3-297A4CD503D3}"/>
              </a:ext>
            </a:extLst>
          </p:cNvPr>
          <p:cNvSpPr/>
          <p:nvPr/>
        </p:nvSpPr>
        <p:spPr>
          <a:xfrm rot="5694434">
            <a:off x="6680678" y="4832295"/>
            <a:ext cx="13219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330AE19-1688-4D40-9C27-0B1CFFC2BEC0}"/>
              </a:ext>
            </a:extLst>
          </p:cNvPr>
          <p:cNvSpPr/>
          <p:nvPr/>
        </p:nvSpPr>
        <p:spPr>
          <a:xfrm rot="5694434">
            <a:off x="7164553" y="5772212"/>
            <a:ext cx="161579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F85BEB9-C129-0949-B8AA-3C026DF8E1E4}"/>
              </a:ext>
            </a:extLst>
          </p:cNvPr>
          <p:cNvSpPr/>
          <p:nvPr/>
        </p:nvSpPr>
        <p:spPr>
          <a:xfrm rot="5694434">
            <a:off x="8365577" y="4559291"/>
            <a:ext cx="163021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AF42601-4478-B344-BAC0-BA7B61C7B150}"/>
              </a:ext>
            </a:extLst>
          </p:cNvPr>
          <p:cNvSpPr/>
          <p:nvPr/>
        </p:nvSpPr>
        <p:spPr>
          <a:xfrm rot="16200000">
            <a:off x="8471444" y="4821098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FB111D0C-5BA5-7E48-AA79-551D78B954A5}"/>
              </a:ext>
            </a:extLst>
          </p:cNvPr>
          <p:cNvSpPr/>
          <p:nvPr/>
        </p:nvSpPr>
        <p:spPr>
          <a:xfrm rot="16200000">
            <a:off x="7317977" y="4736527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FC956CA-F569-0845-9B70-92B145A023B6}"/>
              </a:ext>
            </a:extLst>
          </p:cNvPr>
          <p:cNvSpPr/>
          <p:nvPr/>
        </p:nvSpPr>
        <p:spPr>
          <a:xfrm rot="14880216">
            <a:off x="7285115" y="4516107"/>
            <a:ext cx="155248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8619F81-B4D7-CB49-8B3B-D0A2B03D8DB0}"/>
              </a:ext>
            </a:extLst>
          </p:cNvPr>
          <p:cNvSpPr/>
          <p:nvPr/>
        </p:nvSpPr>
        <p:spPr>
          <a:xfrm rot="16200000">
            <a:off x="7982157" y="4187742"/>
            <a:ext cx="22105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5767E8-DA68-434D-89F1-E940D2D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07" y="4032994"/>
            <a:ext cx="1308418" cy="22266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B83703-96AA-C645-A8FA-79591282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130" y="3959859"/>
            <a:ext cx="1368370" cy="23286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C1C5CA-F03C-9843-941F-403D8725A56A}"/>
              </a:ext>
            </a:extLst>
          </p:cNvPr>
          <p:cNvSpPr txBox="1"/>
          <p:nvPr/>
        </p:nvSpPr>
        <p:spPr>
          <a:xfrm>
            <a:off x="3738315" y="5858950"/>
            <a:ext cx="740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E7B2D-DCE7-0841-995E-6FE6F8490A43}"/>
              </a:ext>
            </a:extLst>
          </p:cNvPr>
          <p:cNvSpPr txBox="1"/>
          <p:nvPr/>
        </p:nvSpPr>
        <p:spPr>
          <a:xfrm>
            <a:off x="5206014" y="5838328"/>
            <a:ext cx="832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offspring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37BCD-0431-AF42-9E05-CAF7289990D9}"/>
              </a:ext>
            </a:extLst>
          </p:cNvPr>
          <p:cNvSpPr/>
          <p:nvPr/>
        </p:nvSpPr>
        <p:spPr>
          <a:xfrm>
            <a:off x="4572000" y="6435995"/>
            <a:ext cx="3501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https://doi.org/10.1038/srep03399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0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69" y="33927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9EA00-DE34-494F-BC7F-BAED5735A847}"/>
              </a:ext>
            </a:extLst>
          </p:cNvPr>
          <p:cNvSpPr/>
          <p:nvPr/>
        </p:nvSpPr>
        <p:spPr>
          <a:xfrm>
            <a:off x="338869" y="1845917"/>
            <a:ext cx="5097835" cy="404798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 VCF2SM.py -i ../data/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/sample_ch+.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-o sample_trifida_sm_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2000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-g BT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-1 Beauregard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-2 Tanzania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-S ~/repos/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-I f1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-M 2:6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-f 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-p 0.80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-n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-c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-t 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96AF4-6398-A040-A5C1-95CAB99D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490" y="1682889"/>
            <a:ext cx="430129" cy="522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9F1A59-0601-0C46-B4AC-D2DDB283DCB5}"/>
              </a:ext>
            </a:extLst>
          </p:cNvPr>
          <p:cNvSpPr/>
          <p:nvPr/>
        </p:nvSpPr>
        <p:spPr>
          <a:xfrm>
            <a:off x="156770" y="6361113"/>
            <a:ext cx="4549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https://github.com/guilherme-pereira/vcf2sm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2A16-6271-BD44-9CEC-456FCAA93785}"/>
              </a:ext>
            </a:extLst>
          </p:cNvPr>
          <p:cNvSpPr txBox="1"/>
          <p:nvPr/>
        </p:nvSpPr>
        <p:spPr>
          <a:xfrm>
            <a:off x="5687439" y="1682909"/>
            <a:ext cx="329979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-I:</a:t>
            </a:r>
            <a:r>
              <a:rPr lang="en-US" dirty="0"/>
              <a:t> </a:t>
            </a:r>
            <a:r>
              <a:rPr lang="en-US" sz="1400" dirty="0"/>
              <a:t>f1 or </a:t>
            </a:r>
            <a:r>
              <a:rPr lang="en-US" sz="1400" dirty="0" err="1"/>
              <a:t>hw</a:t>
            </a:r>
            <a:r>
              <a:rPr lang="en-US" sz="1400" dirty="0"/>
              <a:t> for respective F1 segregant or Hardy-Weinberg model; ploidy for non-model-based ploidy estimation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-p:</a:t>
            </a:r>
            <a:r>
              <a:rPr lang="en-US" dirty="0"/>
              <a:t> </a:t>
            </a:r>
            <a:r>
              <a:rPr lang="en-US" sz="1400" dirty="0"/>
              <a:t>Minimum posterior probability to keep 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-n:</a:t>
            </a:r>
            <a:r>
              <a:rPr lang="en-US" dirty="0"/>
              <a:t> </a:t>
            </a:r>
            <a:r>
              <a:rPr lang="en-US" sz="1400" dirty="0"/>
              <a:t>In the example, we use -n 0.80 to only keep samples with an associated probability of 0.80 or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-c: </a:t>
            </a:r>
            <a:r>
              <a:rPr lang="en-US" sz="1400" dirty="0"/>
              <a:t>To exclude loci with excessive missing data, we require a call rate of 0.75 or higher (-c 0.75). Note that only samples passing the naive reporting probability filter are considered as valid calls, </a:t>
            </a:r>
            <a:r>
              <a:rPr lang="en-US" sz="1400" i="1" dirty="0"/>
              <a:t>i.e.</a:t>
            </a:r>
            <a:r>
              <a:rPr lang="en-US" sz="1400" dirty="0"/>
              <a:t>, samples that have allele depth information but do not fit well to any genotype group are treated as missing.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6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48828</TotalTime>
  <Words>668</Words>
  <Application>Microsoft Macintosh PowerPoint</Application>
  <PresentationFormat>On-screen Show (4:3)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cmti10</vt:lpstr>
      <vt:lpstr>Consolas</vt:lpstr>
      <vt:lpstr>Office Theme</vt:lpstr>
      <vt:lpstr>SuperMASSA training section </vt:lpstr>
      <vt:lpstr>Outline</vt:lpstr>
      <vt:lpstr>SuperMASSA’s probabilistic graphical model</vt:lpstr>
      <vt:lpstr>Probabilistic graphical model</vt:lpstr>
      <vt:lpstr>Probabilistic graphical model</vt:lpstr>
      <vt:lpstr>Probabilistic graphical model</vt:lpstr>
      <vt:lpstr>Individual (naïve) probabilities</vt:lpstr>
      <vt:lpstr>Ploidy level estimation in a sugarcane biparental population</vt:lpstr>
      <vt:lpstr>Genotype calling in a sweetpotato biparental population using VCF2SM</vt:lpstr>
      <vt:lpstr>Genotype calling in a sweetpotato biparental population using VCF2SM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264</cp:revision>
  <dcterms:created xsi:type="dcterms:W3CDTF">2019-10-28T21:32:32Z</dcterms:created>
  <dcterms:modified xsi:type="dcterms:W3CDTF">2021-01-12T01:36:31Z</dcterms:modified>
</cp:coreProperties>
</file>